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93610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Расчет сертификата ПФДО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27584" y="1556792"/>
                <a:ext cx="7920880" cy="4968552"/>
              </a:xfrm>
            </p:spPr>
            <p:txBody>
              <a:bodyPr>
                <a:normAutofit fontScale="32500" lnSpcReduction="20000"/>
              </a:bodyPr>
              <a:lstStyle/>
              <a:p>
                <a:pPr fontAlgn="base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С=</m:t>
                      </m:r>
                      <m:f>
                        <m:fPr>
                          <m:ctrlPr>
                            <a:rPr lang="ru-RU" sz="55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55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55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ru-RU" sz="55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ru-RU" sz="5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  <m:r>
                        <a:rPr lang="ru-RU" sz="5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ru-RU" sz="55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К</m:t>
                      </m:r>
                      <m:r>
                        <a:rPr lang="ru-RU" sz="5500" b="0" i="1" baseline="-25000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ru-RU" sz="55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ru-RU" sz="55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 fontAlgn="base"/>
                <a:r>
                  <a:rPr lang="ru-RU" sz="4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где,  </a:t>
                </a:r>
              </a:p>
              <a:p>
                <a:pPr algn="l" fontAlgn="base"/>
                <a:r>
                  <a:rPr lang="en-US" sz="4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ru-RU" sz="4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стоимость сертификата</a:t>
                </a:r>
                <a: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4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 fontAlgn="base"/>
                <a:r>
                  <a:rPr lang="en-US" sz="4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4900" baseline="-25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4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объем бюджетных средств, предусмотренных в муниципальном образовании на реализацию дополнительных общеразвивающих </a:t>
                </a:r>
                <a: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программ;</a:t>
                </a:r>
                <a:endParaRPr lang="ru-RU" sz="4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 fontAlgn="base"/>
                <a:r>
                  <a:rPr lang="en-US" sz="4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 </a:t>
                </a:r>
                <a:r>
                  <a:rPr lang="ru-RU" sz="4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количество всех детей в возрасте от 5-18 лет, проживающих в муниципальном образовании по данным Росстата</a:t>
                </a:r>
                <a: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algn="l" fontAlgn="base"/>
                <a: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</a:t>
                </a:r>
                <a:r>
                  <a:rPr lang="ru-RU" sz="4900" baseline="-25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корректирующий коэффициент, учитывающий количество </a:t>
                </a:r>
                <a: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детей, </a:t>
                </a:r>
                <a: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включенных </a:t>
                </a:r>
                <a: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</a:t>
                </a:r>
                <a: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систему персонифицированного финансирования рассчитывается по формуле:</a:t>
                </a:r>
              </a:p>
              <a:p>
                <a:pPr fontAlgn="base">
                  <a:lnSpc>
                    <a:spcPct val="17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900" i="1">
                          <a:solidFill>
                            <a:schemeClr val="tx1"/>
                          </a:solidFill>
                          <a:latin typeface="Cambria Math"/>
                        </a:rPr>
                        <m:t>К</m:t>
                      </m:r>
                      <m:r>
                        <a:rPr lang="ru-RU" sz="4900" i="1" baseline="-2500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ru-RU" sz="49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4900" i="1">
                          <a:solidFill>
                            <a:schemeClr val="tx1"/>
                          </a:solidFill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ru-RU" sz="49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9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𝐻</m:t>
                          </m:r>
                        </m:num>
                        <m:den>
                          <m:sSub>
                            <m:sSubPr>
                              <m:ctrlPr>
                                <a:rPr lang="ru-RU" sz="49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49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49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4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 fontAlgn="base"/>
                <a: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</a:t>
                </a:r>
                <a:r>
                  <a:rPr lang="en-US" sz="4900" baseline="-25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do </a:t>
                </a:r>
                <a:r>
                  <a:rPr lang="ru-RU" sz="4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количество детей, включенных в систему персонифицированного финансирования в муниципальном образовании.</a:t>
                </a:r>
              </a:p>
              <a:p>
                <a:pPr algn="l" fontAlgn="base"/>
                <a:r>
                  <a:rPr lang="ru-RU" sz="49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 </a:t>
                </a:r>
                <a:r>
                  <a:rPr lang="ru-RU" sz="4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расчете стоимости сертификата могут учитываться особенности реализации дополнительных общеразвивающих программ в муниципальном образовании</a:t>
                </a:r>
                <a:r>
                  <a:rPr lang="ru-RU" sz="3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27584" y="1556792"/>
                <a:ext cx="7920880" cy="4968552"/>
              </a:xfrm>
              <a:blipFill rotWithShape="1">
                <a:blip r:embed="rId2"/>
                <a:stretch>
                  <a:fillRect l="-462" r="-6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84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93610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Расчет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подушевого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норматива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27584" y="1196752"/>
                <a:ext cx="7920880" cy="5328592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𝑏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×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𝐵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ru-RU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факт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𝑝𝑝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×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𝐶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:r>
                  <a:rPr lang="ru-RU" sz="1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где</a:t>
                </a:r>
                <a:endParaRPr lang="en-US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27584" y="1196752"/>
                <a:ext cx="7920880" cy="5328592"/>
              </a:xfrm>
              <a:blipFill rotWithShape="1">
                <a:blip r:embed="rId2"/>
                <a:stretch>
                  <a:fillRect l="-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50427"/>
              </p:ext>
            </p:extLst>
          </p:nvPr>
        </p:nvGraphicFramePr>
        <p:xfrm>
          <a:off x="395536" y="2492897"/>
          <a:ext cx="8280920" cy="42651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04056"/>
                <a:gridCol w="7776864"/>
              </a:tblGrid>
              <a:tr h="4912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853" marR="4685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прогнозируемая среднемесячная заработная плата в Воронежской области на плановый финансовый год, скорректированная с учетом доплат за особые условия труда;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186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853" marR="4685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коэффициент увеличения фонда оплаты труда, связанного с уплатой страховых взносов на обязательное пенсионное страхование, обязательное социальное страхование, на случай временной нетрудоспособности, на обязательное медицинское страхование, обязательное социальное страхование от несчастных случаев на производстве и профессиональных заболеваний в соответствии с законодательством РФ (1,302);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74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853" marR="4685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коэффициент фактического значения численности педагогических работников, приходящихся на 1 обучающегося при расчете за 1 час реализации дополнительных общеразвивающих программ (0,00093) (это для групп наполняемостью 15 чел.);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en-US" sz="1200" baseline="-25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853" marR="4685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коэффициент, учитывающий прочий педагогический персонал (методисты и т.д.) (1,1);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2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853" marR="4685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коэффициент увеличения фонда заработной платы, учитывающий объем расходов на оплату труда административно-управленческого, учебно-вспомогательного и обслуживающего персонала (1,667);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2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en-US" sz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853" marR="4685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коэффициент, устанавливающий долю «гарантированной» заработной платы педагогического работника (включая оклад и компенсационные выплаты) (0,7);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5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en-US" sz="1200" baseline="-25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853" marR="4685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коэффициент, учитывающий долю фонда стимулирования (1,43);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0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853" marR="4685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запланированная доля учебных расходов в нормативе бюджетного финансирования (таблица 1)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6853" marR="468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7463" y="1322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09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Расчет стоимости программы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63272" cy="4853136"/>
              </a:xfrm>
            </p:spPr>
            <p:txBody>
              <a:bodyPr>
                <a:noAutofit/>
              </a:bodyPr>
              <a:lstStyle/>
              <a:p>
                <a:pPr marL="0" indent="0" algn="ctr" fontAlgn="base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ru-RU" sz="16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ru-RU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ru-RU" sz="1600" i="1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ru-R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u-RU" sz="1600" i="1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ru-R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marL="0" indent="0" fontAlgn="base">
                  <a:buNone/>
                </a:pP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где:</a:t>
                </a:r>
              </a:p>
              <a:p>
                <a:pPr marL="0" indent="0" fontAlgn="base">
                  <a:buNone/>
                </a:pP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1600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ru-RU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– стоимость программы дополнительного образования;</a:t>
                </a:r>
              </a:p>
              <a:p>
                <a:pPr marL="0" indent="0" fontAlgn="base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ru-RU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подушевой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норматив;</a:t>
                </a:r>
              </a:p>
              <a:p>
                <a:pPr marL="0" indent="0" fontAlgn="base">
                  <a:buNone/>
                </a:pP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ru-RU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количество </a:t>
                </a:r>
                <a:r>
                  <a:rPr lang="ru-RU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часов</a:t>
                </a:r>
                <a:r>
                  <a:rPr lang="ru-RU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реализации дополнительных общеразвивающих программ;</a:t>
                </a:r>
              </a:p>
              <a:p>
                <a:pPr marL="0" indent="0" fontAlgn="base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корректирующий коэффициент определяемый по следующей формуле:</a:t>
                </a:r>
              </a:p>
              <a:p>
                <a:pPr marL="0" indent="0" fontAlgn="base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ru-RU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6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ru-RU" sz="16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ru-RU" sz="1600" i="1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ru-RU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fontAlgn="base">
                  <a:buNone/>
                </a:pP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где</a:t>
                </a:r>
              </a:p>
              <a:p>
                <a:pPr marL="0" indent="0" fontAlgn="base">
                  <a:buNone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16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- объем бюджетных средств на реализацию дополнительных общеразвивающих программ в муниципальном образовании;</a:t>
                </a:r>
              </a:p>
              <a:p>
                <a:pPr marL="0" indent="0" fontAlgn="base">
                  <a:buNone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норматив на 1 обучающегося;</a:t>
                </a:r>
              </a:p>
              <a:p>
                <a:pPr marL="0" indent="0" fontAlgn="base">
                  <a:buNone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количество реализуемых программ дополнительного образования;</a:t>
                </a:r>
              </a:p>
              <a:p>
                <a:pPr marL="0" indent="0" fontAlgn="base">
                  <a:buNone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ru-RU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количество 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человеко/часов реализации дополнительных общеразвивающих программ.</a:t>
                </a:r>
              </a:p>
              <a:p>
                <a:pPr marL="0" indent="0" fontAlgn="base">
                  <a:buNone/>
                </a:pP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Корректирующий коэффициент не может быть более 1.</a:t>
                </a:r>
              </a:p>
              <a:p>
                <a:pPr marL="0" indent="0">
                  <a:buNone/>
                </a:pPr>
                <a:endParaRPr lang="ru-RU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63272" cy="4853136"/>
              </a:xfrm>
              <a:blipFill rotWithShape="1">
                <a:blip r:embed="rId2"/>
                <a:stretch>
                  <a:fillRect l="-364" t="-3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10608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470</Words>
  <Application>Microsoft Office PowerPoint</Application>
  <PresentationFormat>Экран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Расчет сертификата ПФДО </vt:lpstr>
      <vt:lpstr>Расчет подушевого норматива</vt:lpstr>
      <vt:lpstr>Расчет стоимости программы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Расчет сертификата ПФДО</dc:title>
  <dc:creator>Капустина НВ</dc:creator>
  <cp:lastModifiedBy>Mitrofanov</cp:lastModifiedBy>
  <cp:revision>8</cp:revision>
  <cp:lastPrinted>2019-02-06T10:20:30Z</cp:lastPrinted>
  <dcterms:created xsi:type="dcterms:W3CDTF">2019-02-06T09:24:53Z</dcterms:created>
  <dcterms:modified xsi:type="dcterms:W3CDTF">2019-02-21T06:55:03Z</dcterms:modified>
</cp:coreProperties>
</file>